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71" r:id="rId3"/>
    <p:sldId id="263" r:id="rId4"/>
    <p:sldId id="264" r:id="rId5"/>
    <p:sldId id="265" r:id="rId6"/>
    <p:sldId id="266" r:id="rId7"/>
    <p:sldId id="261" r:id="rId8"/>
    <p:sldId id="26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2123" autoAdjust="0"/>
  </p:normalViewPr>
  <p:slideViewPr>
    <p:cSldViewPr snapToGrid="0">
      <p:cViewPr varScale="1">
        <p:scale>
          <a:sx n="79" d="100"/>
          <a:sy n="79" d="100"/>
        </p:scale>
        <p:origin x="8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86153D-4C85-408B-9A8C-823E7FC37633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FB452-BC8A-458A-AF73-FA154B50C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477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cf.se/sv/rad-till-privatpersoner/hemberedskap---preppa-for-en-vecka/grunder-i-hemberedskap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FB452-BC8A-458A-AF73-FA154B50C3F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703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FB452-BC8A-458A-AF73-FA154B50C3F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03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En gemensam trygghetspunkt - säkerhet och trygghet viktigaste aspekterna.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FB452-BC8A-458A-AF73-FA154B50C3F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903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Grunder </a:t>
            </a:r>
            <a:r>
              <a:rPr lang="en-US" dirty="0" err="1">
                <a:hlinkClick r:id="rId3"/>
              </a:rPr>
              <a:t>i</a:t>
            </a:r>
            <a:r>
              <a:rPr lang="en-US" dirty="0">
                <a:hlinkClick r:id="rId3"/>
              </a:rPr>
              <a:t> </a:t>
            </a:r>
            <a:r>
              <a:rPr lang="en-US" dirty="0" err="1">
                <a:hlinkClick r:id="rId3"/>
              </a:rPr>
              <a:t>hemberedskap</a:t>
            </a:r>
            <a:r>
              <a:rPr lang="en-US" dirty="0"/>
              <a:t>, </a:t>
            </a:r>
            <a:r>
              <a:rPr lang="en-US" dirty="0" err="1"/>
              <a:t>litet</a:t>
            </a:r>
            <a:r>
              <a:rPr lang="en-US" dirty="0"/>
              <a:t> lager av </a:t>
            </a:r>
            <a:r>
              <a:rPr lang="en-US" dirty="0" err="1"/>
              <a:t>förnödenheter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FB452-BC8A-458A-AF73-FA154B50C3F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50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BE972-256E-4AE1-F03A-15408896D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6143D3-0594-4446-9315-E2B2FC45AD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8C4002-5EB1-DF12-395C-723B97C670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  <a:p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667A46-3167-7448-3522-9D60A76ECC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FB452-BC8A-458A-AF73-FA154B50C3F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0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3F593-1754-FFFC-1061-C2732B011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7AD427-5136-D412-43AC-E5C649F81D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53121C-069B-72E4-F6BE-0DC11AB949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  <a:p>
            <a:endParaRPr lang="sv-SE" dirty="0"/>
          </a:p>
          <a:p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D4CC7F-3873-62D4-4E93-0C307EFD12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FB452-BC8A-458A-AF73-FA154B50C3F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5322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Platsvärdar/Gruppledare (back up)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FB452-BC8A-458A-AF73-FA154B50C3F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448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48A7C-74C0-A255-F975-C6F75DAF66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5D782A-E20D-835F-297F-0C5A89E4B5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16A468-F015-469D-A2A8-DFE3D097A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91818-5717-4113-8A80-91504718DF7E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E18A9-789C-EF89-16B0-5A6AE7458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5B7C7-B96F-4CEF-7EFF-A7B01CFAF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1D3A4-DEA1-4185-8BB3-EB8A0ABA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295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19584-A1C8-709C-C73E-09A8BD9C0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BA60C-7370-97FB-9F8D-212166878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CF5007-2311-9D4C-6152-41706D4EF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91818-5717-4113-8A80-91504718DF7E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87860-374F-4535-EB16-255CF4CC4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4EC83E-69A4-B172-98BD-D0F383A5E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1D3A4-DEA1-4185-8BB3-EB8A0ABA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70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75C34-AE0F-9AF9-E61C-BD0E57EA8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375702-994B-64E3-29DE-31B8684C05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1DF54-13E0-DE84-EFA9-5DFD06A1B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91818-5717-4113-8A80-91504718DF7E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90E00-E8E7-1D9B-DF18-E3CD427AF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5759F5-5201-DA77-5E1A-7434132C4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1D3A4-DEA1-4185-8BB3-EB8A0ABA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5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6EC8A-003A-E0C5-58BC-27992B94B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154B6D-43C7-BB19-F0C6-7D296A050F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38CBB6-49AC-8D1F-FD7C-E591134F7C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2193DD-6E18-78BB-0D16-4D8EF9061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91818-5717-4113-8A80-91504718DF7E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47ABBA-486D-003B-C06C-0B5559FA3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5F7AF0-D947-F5AE-3021-03B3D6727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1D3A4-DEA1-4185-8BB3-EB8A0ABA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636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662A5-C73F-BEC3-B8F1-160102F90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CDC84C-6952-DE13-BC7A-FE89CD6FE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E9F67F-44F8-5628-21FB-D3A797E3CC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EFEE9C-6D4A-BC90-2560-72FD21D7F6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5E770D-223B-0A91-FD55-F8A939E0FD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AB6B2C-E749-4FC0-E4B7-60B8F0804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91818-5717-4113-8A80-91504718DF7E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F4273A-68A3-B89D-E616-3ABF39ACB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B047C4-F36D-9AE3-217D-D2BD05D57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1D3A4-DEA1-4185-8BB3-EB8A0ABA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072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87737-BF9C-5D7D-7106-2B52BCA04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CD669B-0AAD-B4C3-3F6C-94615DA57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91818-5717-4113-8A80-91504718DF7E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5A93F2-DEF3-7F32-E407-F64F17463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B2DBEF-7322-FE94-462F-EE49B0D3D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1D3A4-DEA1-4185-8BB3-EB8A0ABA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478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C9813D-5F4D-91F0-CEF1-799375C34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91818-5717-4113-8A80-91504718DF7E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04C56D-C333-5C6B-0F08-5B6293FB2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B09E15-4D19-8E74-9260-409ADD765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1D3A4-DEA1-4185-8BB3-EB8A0ABA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480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48F45-9C10-24E3-5DCE-EA116171A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561C3-DB71-EE48-BD26-1DFB3E531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B5F9F2-C75A-432C-9788-437A6C865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DF351B-E744-830F-9B4C-4B60BD0A0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91818-5717-4113-8A80-91504718DF7E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B25AE6-EA33-2FC9-7817-D57F9CAF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D39C2-CB03-8411-7443-1699F01B1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1D3A4-DEA1-4185-8BB3-EB8A0ABA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654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2F7FA-F26E-1A46-A13C-62D2309AC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807FC3-7E17-AA6C-E249-FAB89F4449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76C134-C844-4EF5-1E89-20DEA2118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857655-0521-88F9-D2F3-C6E237066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91818-5717-4113-8A80-91504718DF7E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5FF375-C28A-9196-A4F3-8F67E7020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4A9492-71E5-6181-283E-4D2152396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1D3A4-DEA1-4185-8BB3-EB8A0ABA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67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81016-D073-B485-8A75-0A9615C65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A7691B-12FA-A618-DEC4-6B7D6694C6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9CFE65-C74E-50ED-B593-08F0D784A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91818-5717-4113-8A80-91504718DF7E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E7E94-842D-E2DC-CFF9-C506BF5F2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81472-4BAC-48A6-66A8-141C637D0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1D3A4-DEA1-4185-8BB3-EB8A0ABA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E2E11A-E870-48CA-79D3-E982E7FE05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A83723-2013-B026-FF00-5C4EB69B8C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69ACEF-D6C1-3708-6CB3-089EA86D9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91818-5717-4113-8A80-91504718DF7E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F9832C-CE3D-4365-6864-680BD7D7A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BF286D-2091-1A55-EA7F-B92BE2648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1D3A4-DEA1-4185-8BB3-EB8A0ABA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231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E2B72E-9421-D91C-9BCF-483890AEA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A95B52-4F87-4892-C300-A17A445385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D538B1-CF42-DE6E-2E96-4D19F42B9A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E91818-5717-4113-8A80-91504718DF7E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3A508A-7DF2-630B-1C72-09CCA76118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75D5E-73A5-F105-E416-DBEA09862E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21D3A4-DEA1-4185-8BB3-EB8A0ABAFA6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3E5B4A-49CE-0B74-8DE0-F761FF8A859A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908675" y="6672580"/>
            <a:ext cx="401638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800">
                <a:solidFill>
                  <a:srgbClr val="5A5A5A">
                    <a:alpha val="50000"/>
                  </a:srgbClr>
                </a:solidFill>
                <a:latin typeface="Noto IKEA Latin" panose="020B050204050402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4002565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vrankunge.se/wp-content/uploads/2025/12/forelasning-samuel-palmblad-25.pdf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vrankunge.se/wp-content/uploads/2025/12/styrgruppsmote-19-oktober-2026.odt" TargetMode="External"/><Relationship Id="rId4" Type="http://schemas.openxmlformats.org/officeDocument/2006/relationships/hyperlink" Target="https://vrankunge.se/wp-content/uploads/2025/12/styrgruppsmote-den-23-november-2025.odt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A28FBB-EBDB-BB64-C7A7-7063ABEC57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33" r="2680"/>
          <a:stretch>
            <a:fillRect/>
          </a:stretch>
        </p:blipFill>
        <p:spPr>
          <a:xfrm>
            <a:off x="-179615" y="-1850"/>
            <a:ext cx="12736285" cy="68598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348A94-1C85-F0CA-B7DD-8EC04616A4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b="1" dirty="0">
                <a:solidFill>
                  <a:schemeClr val="bg1"/>
                </a:solidFill>
                <a:latin typeface="Noto IKEA Latin" panose="020B0502040504020204" pitchFamily="34" charset="0"/>
              </a:rPr>
              <a:t>Trygghetspunkt Vrankunge</a:t>
            </a:r>
            <a:endParaRPr lang="en-US" b="1" dirty="0">
              <a:solidFill>
                <a:schemeClr val="bg1"/>
              </a:solidFill>
              <a:latin typeface="Noto IKEA Latin" panose="020B0502040504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F4B4B1-5F09-64E3-3B13-981CDD3320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02237"/>
            <a:ext cx="9144000" cy="1655762"/>
          </a:xfrm>
        </p:spPr>
        <p:txBody>
          <a:bodyPr/>
          <a:lstStyle/>
          <a:p>
            <a:r>
              <a:rPr lang="sv-SE" b="1" dirty="0">
                <a:solidFill>
                  <a:schemeClr val="bg1"/>
                </a:solidFill>
                <a:latin typeface="Noto IKEA Latin" panose="020B0502040504020204" pitchFamily="34" charset="0"/>
              </a:rPr>
              <a:t>2026-01-25</a:t>
            </a:r>
          </a:p>
          <a:p>
            <a:r>
              <a:rPr lang="sv-SE" sz="4000" b="1" i="1" dirty="0">
                <a:solidFill>
                  <a:schemeClr val="bg1"/>
                </a:solidFill>
                <a:latin typeface="Noto IKEA Latin" panose="020B0502040504020204" pitchFamily="34" charset="0"/>
              </a:rPr>
              <a:t>VÄLKOMMEN!</a:t>
            </a:r>
            <a:endParaRPr lang="en-US" sz="4000" b="1" i="1" dirty="0">
              <a:solidFill>
                <a:schemeClr val="bg1"/>
              </a:solidFill>
              <a:latin typeface="Noto IKEA Latin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244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DB69C-E7F6-B9C1-4040-2128B0683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468" y="621792"/>
            <a:ext cx="5449824" cy="1481328"/>
          </a:xfrm>
        </p:spPr>
        <p:txBody>
          <a:bodyPr anchor="b">
            <a:normAutofit/>
          </a:bodyPr>
          <a:lstStyle/>
          <a:p>
            <a:r>
              <a:rPr lang="sv-SE" sz="3000" dirty="0">
                <a:latin typeface="Noto IKEA Latin" panose="020B0502040504020204" pitchFamily="34" charset="0"/>
              </a:rPr>
              <a:t>Vad har hänt sedan Beredskapsmötet 20/5 2025? </a:t>
            </a:r>
            <a:endParaRPr lang="en-US" sz="3000" dirty="0">
              <a:latin typeface="Noto IKEA Latin" panose="020B050204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30FBF-0681-774F-1704-9584AAD12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sv-SE" sz="2200" u="sng" dirty="0">
                <a:latin typeface="Noto IKEA Latin" panose="020B0502040504020204" pitchFamily="34" charset="0"/>
                <a:hlinkClick r:id="rId3"/>
              </a:rPr>
              <a:t>Föreläsning Samuel Palmblad 27/11 2025</a:t>
            </a:r>
            <a:endParaRPr lang="sv-SE" sz="2200" u="sng" dirty="0">
              <a:latin typeface="Noto IKEA Latin" panose="020B0502040504020204" pitchFamily="34" charset="0"/>
            </a:endParaRPr>
          </a:p>
          <a:p>
            <a:r>
              <a:rPr lang="sv-SE" sz="2200" u="sng" dirty="0">
                <a:latin typeface="Noto IKEA Latin" panose="020B0502040504020204" pitchFamily="34" charset="0"/>
                <a:hlinkClick r:id="rId4"/>
              </a:rPr>
              <a:t>Styrgruppsmöte 23/11 2025</a:t>
            </a:r>
            <a:endParaRPr lang="sv-SE" sz="2200" u="sng" dirty="0">
              <a:latin typeface="Noto IKEA Latin" panose="020B0502040504020204" pitchFamily="34" charset="0"/>
            </a:endParaRPr>
          </a:p>
          <a:p>
            <a:r>
              <a:rPr lang="sv-SE" sz="2200" u="sng" dirty="0">
                <a:latin typeface="Noto IKEA Latin" panose="020B0502040504020204" pitchFamily="34" charset="0"/>
                <a:hlinkClick r:id="rId5"/>
              </a:rPr>
              <a:t>Styrgruppsmöte 19/10 2025</a:t>
            </a:r>
            <a:endParaRPr lang="sv-SE" sz="2200" u="sng" dirty="0">
              <a:latin typeface="Noto IKEA Latin" panose="020B0502040504020204" pitchFamily="34" charset="0"/>
            </a:endParaRPr>
          </a:p>
          <a:p>
            <a:r>
              <a:rPr lang="sv-SE" sz="2200" u="sng" dirty="0">
                <a:latin typeface="Noto IKEA Latin" panose="020B0502040504020204" pitchFamily="34" charset="0"/>
              </a:rPr>
              <a:t>Styrgruppsmöte 18/1 2025</a:t>
            </a:r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5C09FD-A336-766C-EAEF-DE9F2BF994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9048" y="767245"/>
            <a:ext cx="5458968" cy="53235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65697B-67D3-930E-DE65-A29D713330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7767" y="5326769"/>
            <a:ext cx="1707629" cy="7318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F1E88D-67FB-F253-0AB1-27C5B777F3D7}"/>
              </a:ext>
            </a:extLst>
          </p:cNvPr>
          <p:cNvSpPr txBox="1"/>
          <p:nvPr/>
        </p:nvSpPr>
        <p:spPr>
          <a:xfrm rot="1607980">
            <a:off x="8208898" y="1499616"/>
            <a:ext cx="27109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800" b="1" dirty="0">
                <a:solidFill>
                  <a:srgbClr val="FF0000"/>
                </a:solidFill>
                <a:latin typeface="Noto IKEA Latin" panose="020B0502040504020204" pitchFamily="34" charset="0"/>
              </a:rPr>
              <a:t>UTKAST!</a:t>
            </a:r>
            <a:endParaRPr lang="en-US" sz="4800" b="1" dirty="0">
              <a:solidFill>
                <a:srgbClr val="FF0000"/>
              </a:solidFill>
              <a:latin typeface="Noto IKEA Latin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75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489BEC-4083-86ED-7EEF-2429EB9A02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46" t="5690" r="4573" b="7368"/>
          <a:stretch>
            <a:fillRect/>
          </a:stretch>
        </p:blipFill>
        <p:spPr>
          <a:xfrm>
            <a:off x="8004758" y="1129004"/>
            <a:ext cx="4080017" cy="39204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F91270-E5C8-3898-108F-B6F771BC5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388" y="-196559"/>
            <a:ext cx="10515600" cy="1325563"/>
          </a:xfrm>
        </p:spPr>
        <p:txBody>
          <a:bodyPr/>
          <a:lstStyle/>
          <a:p>
            <a:r>
              <a:rPr lang="sv-SE" dirty="0">
                <a:latin typeface="Noto IKEA Latin" panose="020B0502040504020204" pitchFamily="34" charset="0"/>
              </a:rPr>
              <a:t>Vad ska vår Trygghetspunkt erbjuda?</a:t>
            </a:r>
            <a:endParaRPr lang="en-US" dirty="0">
              <a:latin typeface="Noto IKEA Latin" panose="020B050204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36CB9-9000-3286-D76A-CF1E08012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225" y="853135"/>
            <a:ext cx="11184752" cy="5673012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sv-SE" sz="1600" dirty="0">
                <a:latin typeface="Noto IKEA Latin" panose="020B0502040504020204" pitchFamily="34" charset="0"/>
              </a:rPr>
              <a:t>Möjlighet att larma 112</a:t>
            </a:r>
          </a:p>
          <a:p>
            <a:pPr>
              <a:lnSpc>
                <a:spcPct val="170000"/>
              </a:lnSpc>
            </a:pPr>
            <a:r>
              <a:rPr lang="sv-SE" sz="1600" dirty="0">
                <a:latin typeface="Noto IKEA Latin" panose="020B0502040504020204" pitchFamily="34" charset="0"/>
              </a:rPr>
              <a:t>Tillgång till första hjälpen och nödvändig utrustning</a:t>
            </a:r>
          </a:p>
          <a:p>
            <a:pPr>
              <a:lnSpc>
                <a:spcPct val="170000"/>
              </a:lnSpc>
            </a:pPr>
            <a:r>
              <a:rPr lang="sv-SE" sz="1600" dirty="0">
                <a:latin typeface="Noto IKEA Latin" panose="020B0502040504020204" pitchFamily="34" charset="0"/>
              </a:rPr>
              <a:t>Dricksvatten</a:t>
            </a:r>
          </a:p>
          <a:p>
            <a:pPr>
              <a:lnSpc>
                <a:spcPct val="170000"/>
              </a:lnSpc>
            </a:pPr>
            <a:r>
              <a:rPr lang="sv-SE" sz="1600" dirty="0">
                <a:latin typeface="Noto IKEA Latin" panose="020B0502040504020204" pitchFamily="34" charset="0"/>
              </a:rPr>
              <a:t>Möjlighet till enkel matlagning</a:t>
            </a:r>
          </a:p>
          <a:p>
            <a:pPr>
              <a:lnSpc>
                <a:spcPct val="170000"/>
              </a:lnSpc>
            </a:pPr>
            <a:r>
              <a:rPr lang="sv-SE" sz="1600" dirty="0">
                <a:latin typeface="Noto IKEA Latin" panose="020B0502040504020204" pitchFamily="34" charset="0"/>
              </a:rPr>
              <a:t>Skydd &amp; värme vid väderpåverkan (vedförråd till kaminen)</a:t>
            </a:r>
          </a:p>
          <a:p>
            <a:pPr>
              <a:lnSpc>
                <a:spcPct val="170000"/>
              </a:lnSpc>
            </a:pPr>
            <a:r>
              <a:rPr lang="sv-SE" sz="1600" dirty="0">
                <a:latin typeface="Noto IKEA Latin" panose="020B0502040504020204" pitchFamily="34" charset="0"/>
              </a:rPr>
              <a:t>Tillgång till toalett &amp; belysning</a:t>
            </a:r>
          </a:p>
          <a:p>
            <a:pPr>
              <a:lnSpc>
                <a:spcPct val="170000"/>
              </a:lnSpc>
            </a:pPr>
            <a:r>
              <a:rPr lang="sv-SE" sz="1600" dirty="0">
                <a:latin typeface="Noto IKEA Latin" panose="020B0502040504020204" pitchFamily="34" charset="0"/>
              </a:rPr>
              <a:t>Möjlighet att ladda telefon &amp; elektronik</a:t>
            </a:r>
          </a:p>
          <a:p>
            <a:pPr>
              <a:lnSpc>
                <a:spcPct val="170000"/>
              </a:lnSpc>
            </a:pPr>
            <a:r>
              <a:rPr lang="sv-SE" sz="1600" dirty="0">
                <a:latin typeface="Noto IKEA Latin" panose="020B0502040504020204" pitchFamily="34" charset="0"/>
              </a:rPr>
              <a:t>Information om vad som har hänt och samhällets åtgärder</a:t>
            </a:r>
          </a:p>
          <a:p>
            <a:pPr>
              <a:lnSpc>
                <a:spcPct val="170000"/>
              </a:lnSpc>
            </a:pPr>
            <a:r>
              <a:rPr lang="sv-SE" sz="1600" dirty="0">
                <a:latin typeface="Noto IKEA Latin" panose="020B0502040504020204" pitchFamily="34" charset="0"/>
              </a:rPr>
              <a:t>Information om apotek, drivmedel, sjukvårdsmottagning och livsmedelsbutik. Hänvisning till krisstöd. Hänvisning till sov- och matmöjligheter vid längre händelser</a:t>
            </a:r>
          </a:p>
          <a:p>
            <a:pPr>
              <a:lnSpc>
                <a:spcPct val="170000"/>
              </a:lnSpc>
            </a:pPr>
            <a:r>
              <a:rPr lang="sv-SE" sz="1600" dirty="0">
                <a:latin typeface="Noto IKEA Latin" panose="020B0502040504020204" pitchFamily="34" charset="0"/>
              </a:rPr>
              <a:t>Varmt vatten (tex. Till medhavd välling och frystorkad mat). Kaffe, te och tex nyponsoppa</a:t>
            </a:r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05703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185522-A766-351F-A9A9-B0B48E817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sv-SE" sz="5000">
                <a:latin typeface="Noto IKEA Latin" panose="020B0502040504020204" pitchFamily="34" charset="0"/>
              </a:rPr>
              <a:t>Hemberedskap är grunden </a:t>
            </a:r>
            <a:endParaRPr lang="en-US" sz="500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6FA54-C8FB-27E2-653F-5724C33CE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5" y="2660904"/>
            <a:ext cx="6222251" cy="35478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sv-SE" dirty="0">
                <a:latin typeface="Noto IKEA Latin" panose="020B0502040504020204" pitchFamily="34" charset="0"/>
              </a:rPr>
              <a:t>Alla behöver ha en bra hemberedskap och kunna klara sig utan samhällets stöd i minst en vecka </a:t>
            </a:r>
          </a:p>
          <a:p>
            <a:pPr marL="0" indent="0">
              <a:buNone/>
            </a:pPr>
            <a:endParaRPr lang="sv-SE" dirty="0">
              <a:latin typeface="Noto IKEA Latin" panose="020B0502040504020204" pitchFamily="34" charset="0"/>
            </a:endParaRPr>
          </a:p>
          <a:p>
            <a:pPr marL="0" indent="0">
              <a:buNone/>
            </a:pPr>
            <a:r>
              <a:rPr lang="sv-SE" i="1" dirty="0">
                <a:latin typeface="Noto IKEA Latin" panose="020B0502040504020204" pitchFamily="34" charset="0"/>
              </a:rPr>
              <a:t>Trygghetspunkten är ett komplement och inte en ersättning till individens egen beredskap </a:t>
            </a:r>
            <a:endParaRPr lang="en-US" i="1" dirty="0">
              <a:latin typeface="Noto IKEA Latin" panose="020B050204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204726-0173-B63F-0BC2-303AF2FDD3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98" r="1592"/>
          <a:stretch>
            <a:fillRect/>
          </a:stretch>
        </p:blipFill>
        <p:spPr>
          <a:xfrm rot="5400000">
            <a:off x="6471641" y="1137643"/>
            <a:ext cx="6871789" cy="456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937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55CE7-B271-3CF6-3137-50C74DEE3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EE32E-167B-C301-D8FB-F64B31DA9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1" y="77451"/>
            <a:ext cx="12063369" cy="670309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sv-SE" sz="3600" dirty="0">
                <a:latin typeface="Noto IKEA Latin" panose="020B0502040504020204" pitchFamily="34" charset="0"/>
              </a:rPr>
              <a:t>Förslag på organisation &amp; uppgifter:</a:t>
            </a:r>
            <a:endParaRPr lang="en-US" sz="3600" dirty="0">
              <a:latin typeface="Noto IKEA Latin" panose="020B0502040504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8091168-CFEB-8BBE-FD96-F5DC2DA1EEEF}"/>
              </a:ext>
            </a:extLst>
          </p:cNvPr>
          <p:cNvSpPr/>
          <p:nvPr/>
        </p:nvSpPr>
        <p:spPr>
          <a:xfrm>
            <a:off x="3355601" y="1337304"/>
            <a:ext cx="2563343" cy="209248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b="1" dirty="0">
                <a:solidFill>
                  <a:schemeClr val="tx1"/>
                </a:solidFill>
                <a:latin typeface="Noto IKEA Latin" panose="020B0502040504020204" pitchFamily="34" charset="0"/>
              </a:rPr>
              <a:t>Mat, vatten &amp; </a:t>
            </a:r>
          </a:p>
          <a:p>
            <a:pPr algn="ctr"/>
            <a:r>
              <a:rPr lang="sv-SE" sz="1400" b="1" dirty="0">
                <a:solidFill>
                  <a:schemeClr val="tx1"/>
                </a:solidFill>
                <a:latin typeface="Noto IKEA Latin" panose="020B0502040504020204" pitchFamily="34" charset="0"/>
              </a:rPr>
              <a:t>lokalvård</a:t>
            </a:r>
            <a:endParaRPr lang="en-US" sz="1400" b="1" dirty="0">
              <a:solidFill>
                <a:schemeClr val="tx1"/>
              </a:solidFill>
              <a:latin typeface="Noto IKEA Latin" panose="020B0502040504020204" pitchFamily="34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DE8A92F-0174-96F9-F2B7-7A5DCB2C7EA1}"/>
              </a:ext>
            </a:extLst>
          </p:cNvPr>
          <p:cNvSpPr/>
          <p:nvPr/>
        </p:nvSpPr>
        <p:spPr>
          <a:xfrm flipH="1">
            <a:off x="4375334" y="2983118"/>
            <a:ext cx="447416" cy="571165"/>
          </a:xfrm>
          <a:custGeom>
            <a:avLst/>
            <a:gdLst>
              <a:gd name="connsiteX0" fmla="*/ 223708 w 447416"/>
              <a:gd name="connsiteY0" fmla="*/ 0 h 571165"/>
              <a:gd name="connsiteX1" fmla="*/ 447416 w 447416"/>
              <a:gd name="connsiteY1" fmla="*/ 234892 h 571165"/>
              <a:gd name="connsiteX2" fmla="*/ 381894 w 447416"/>
              <a:gd name="connsiteY2" fmla="*/ 400986 h 571165"/>
              <a:gd name="connsiteX3" fmla="*/ 362126 w 447416"/>
              <a:gd name="connsiteY3" fmla="*/ 414980 h 571165"/>
              <a:gd name="connsiteX4" fmla="*/ 362126 w 447416"/>
              <a:gd name="connsiteY4" fmla="*/ 571165 h 571165"/>
              <a:gd name="connsiteX5" fmla="*/ 85289 w 447416"/>
              <a:gd name="connsiteY5" fmla="*/ 571165 h 571165"/>
              <a:gd name="connsiteX6" fmla="*/ 85289 w 447416"/>
              <a:gd name="connsiteY6" fmla="*/ 414979 h 571165"/>
              <a:gd name="connsiteX7" fmla="*/ 65523 w 447416"/>
              <a:gd name="connsiteY7" fmla="*/ 400986 h 571165"/>
              <a:gd name="connsiteX8" fmla="*/ 0 w 447416"/>
              <a:gd name="connsiteY8" fmla="*/ 234892 h 571165"/>
              <a:gd name="connsiteX9" fmla="*/ 223708 w 447416"/>
              <a:gd name="connsiteY9" fmla="*/ 0 h 571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7416" h="571165">
                <a:moveTo>
                  <a:pt x="223708" y="0"/>
                </a:moveTo>
                <a:cubicBezTo>
                  <a:pt x="347259" y="0"/>
                  <a:pt x="447416" y="105165"/>
                  <a:pt x="447416" y="234892"/>
                </a:cubicBezTo>
                <a:cubicBezTo>
                  <a:pt x="447416" y="299756"/>
                  <a:pt x="422377" y="358479"/>
                  <a:pt x="381894" y="400986"/>
                </a:cubicBezTo>
                <a:lnTo>
                  <a:pt x="362126" y="414980"/>
                </a:lnTo>
                <a:lnTo>
                  <a:pt x="362126" y="571165"/>
                </a:lnTo>
                <a:lnTo>
                  <a:pt x="85289" y="571165"/>
                </a:lnTo>
                <a:lnTo>
                  <a:pt x="85289" y="414979"/>
                </a:lnTo>
                <a:lnTo>
                  <a:pt x="65523" y="400986"/>
                </a:lnTo>
                <a:cubicBezTo>
                  <a:pt x="25040" y="358479"/>
                  <a:pt x="0" y="299756"/>
                  <a:pt x="0" y="234892"/>
                </a:cubicBezTo>
                <a:cubicBezTo>
                  <a:pt x="0" y="105165"/>
                  <a:pt x="100157" y="0"/>
                  <a:pt x="223708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8375CC7-0FD8-1028-0F6D-39B88F0766F6}"/>
              </a:ext>
            </a:extLst>
          </p:cNvPr>
          <p:cNvSpPr/>
          <p:nvPr/>
        </p:nvSpPr>
        <p:spPr>
          <a:xfrm>
            <a:off x="3286666" y="3429000"/>
            <a:ext cx="2626953" cy="219520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00" dirty="0">
              <a:solidFill>
                <a:schemeClr val="tx1"/>
              </a:solidFill>
              <a:latin typeface="Noto IKEA Latin" panose="020B0502040504020204" pitchFamily="34" charset="0"/>
            </a:endParaRPr>
          </a:p>
          <a:p>
            <a:pPr algn="ctr"/>
            <a:endParaRPr lang="sv-SE" sz="1400" dirty="0">
              <a:solidFill>
                <a:schemeClr val="tx1"/>
              </a:solidFill>
              <a:latin typeface="Noto IKEA Latin" panose="020B0502040504020204" pitchFamily="34" charset="0"/>
            </a:endParaRPr>
          </a:p>
          <a:p>
            <a:pPr algn="ctr"/>
            <a:r>
              <a:rPr lang="sv-SE" sz="1400" b="1" dirty="0">
                <a:solidFill>
                  <a:schemeClr val="tx1"/>
                </a:solidFill>
                <a:latin typeface="Noto IKEA Latin" panose="020B0502040504020204" pitchFamily="34" charset="0"/>
              </a:rPr>
              <a:t>Teknik &amp; </a:t>
            </a:r>
          </a:p>
          <a:p>
            <a:pPr algn="ctr"/>
            <a:r>
              <a:rPr lang="sv-SE" sz="1400" b="1" dirty="0">
                <a:solidFill>
                  <a:schemeClr val="tx1"/>
                </a:solidFill>
                <a:latin typeface="Noto IKEA Latin" panose="020B0502040504020204" pitchFamily="34" charset="0"/>
              </a:rPr>
              <a:t>Reparation</a:t>
            </a:r>
          </a:p>
          <a:p>
            <a:pPr algn="ctr"/>
            <a:endParaRPr lang="sv-SE" sz="1400" dirty="0">
              <a:solidFill>
                <a:schemeClr val="tx1"/>
              </a:solidFill>
              <a:latin typeface="Noto IKEA Latin" panose="020B0502040504020204" pitchFamily="34" charset="0"/>
            </a:endParaRPr>
          </a:p>
          <a:p>
            <a:pPr algn="ctr"/>
            <a:endParaRPr lang="sv-SE" sz="1400" dirty="0">
              <a:solidFill>
                <a:schemeClr val="tx1"/>
              </a:solidFill>
              <a:latin typeface="Noto IKEA Latin" panose="020B0502040504020204" pitchFamily="34" charset="0"/>
            </a:endParaRPr>
          </a:p>
          <a:p>
            <a:pPr algn="ctr"/>
            <a:endParaRPr lang="en-US" sz="1400" dirty="0">
              <a:solidFill>
                <a:schemeClr val="tx1"/>
              </a:solidFill>
              <a:latin typeface="Noto IKEA Latin" panose="020B050204050402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13E4F69-0DA3-643F-77CC-4D72DD448E2B}"/>
              </a:ext>
            </a:extLst>
          </p:cNvPr>
          <p:cNvSpPr/>
          <p:nvPr/>
        </p:nvSpPr>
        <p:spPr>
          <a:xfrm>
            <a:off x="5913619" y="1337304"/>
            <a:ext cx="2471256" cy="209248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chemeClr val="tx1"/>
                </a:solidFill>
                <a:latin typeface="Noto IKEA Latin" panose="020B0502040504020204" pitchFamily="34" charset="0"/>
              </a:rPr>
              <a:t>   </a:t>
            </a:r>
            <a:r>
              <a:rPr lang="sv-SE" sz="1400" b="1" dirty="0">
                <a:solidFill>
                  <a:schemeClr val="tx1"/>
                </a:solidFill>
                <a:latin typeface="Noto IKEA Latin" panose="020B0502040504020204" pitchFamily="34" charset="0"/>
              </a:rPr>
              <a:t>Första hjälpen &amp;</a:t>
            </a:r>
          </a:p>
          <a:p>
            <a:pPr algn="ctr"/>
            <a:r>
              <a:rPr lang="sv-SE" sz="1400" b="1" dirty="0">
                <a:solidFill>
                  <a:schemeClr val="tx1"/>
                </a:solidFill>
                <a:latin typeface="Noto IKEA Latin" panose="020B0502040504020204" pitchFamily="34" charset="0"/>
              </a:rPr>
              <a:t>      Krisstöd</a:t>
            </a:r>
            <a:endParaRPr lang="en-US" sz="1400" b="1" dirty="0">
              <a:solidFill>
                <a:schemeClr val="tx1"/>
              </a:solidFill>
              <a:latin typeface="Noto IKEA Latin" panose="020B0502040504020204" pitchFamily="34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33F4180-85AE-EAA9-117C-3C284282168B}"/>
              </a:ext>
            </a:extLst>
          </p:cNvPr>
          <p:cNvSpPr/>
          <p:nvPr/>
        </p:nvSpPr>
        <p:spPr>
          <a:xfrm>
            <a:off x="5911417" y="3429000"/>
            <a:ext cx="2473458" cy="219520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b="1" dirty="0">
                <a:solidFill>
                  <a:schemeClr val="tx1"/>
                </a:solidFill>
                <a:latin typeface="Noto IKEA Latin" panose="020B0502040504020204" pitchFamily="34" charset="0"/>
              </a:rPr>
              <a:t>Kommunikation</a:t>
            </a:r>
            <a:endParaRPr lang="en-US" sz="1400" b="1" dirty="0">
              <a:solidFill>
                <a:schemeClr val="tx1"/>
              </a:solidFill>
              <a:latin typeface="Noto IKEA Latin" panose="020B0502040504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CA85285-6438-48F3-4619-26FB6017EDE9}"/>
              </a:ext>
            </a:extLst>
          </p:cNvPr>
          <p:cNvSpPr/>
          <p:nvPr/>
        </p:nvSpPr>
        <p:spPr>
          <a:xfrm rot="5400000">
            <a:off x="5871982" y="2097963"/>
            <a:ext cx="447416" cy="571165"/>
          </a:xfrm>
          <a:custGeom>
            <a:avLst/>
            <a:gdLst>
              <a:gd name="connsiteX0" fmla="*/ 223708 w 447416"/>
              <a:gd name="connsiteY0" fmla="*/ 0 h 571165"/>
              <a:gd name="connsiteX1" fmla="*/ 447416 w 447416"/>
              <a:gd name="connsiteY1" fmla="*/ 234892 h 571165"/>
              <a:gd name="connsiteX2" fmla="*/ 381894 w 447416"/>
              <a:gd name="connsiteY2" fmla="*/ 400986 h 571165"/>
              <a:gd name="connsiteX3" fmla="*/ 362126 w 447416"/>
              <a:gd name="connsiteY3" fmla="*/ 414980 h 571165"/>
              <a:gd name="connsiteX4" fmla="*/ 362126 w 447416"/>
              <a:gd name="connsiteY4" fmla="*/ 571165 h 571165"/>
              <a:gd name="connsiteX5" fmla="*/ 85289 w 447416"/>
              <a:gd name="connsiteY5" fmla="*/ 571165 h 571165"/>
              <a:gd name="connsiteX6" fmla="*/ 85289 w 447416"/>
              <a:gd name="connsiteY6" fmla="*/ 414979 h 571165"/>
              <a:gd name="connsiteX7" fmla="*/ 65523 w 447416"/>
              <a:gd name="connsiteY7" fmla="*/ 400986 h 571165"/>
              <a:gd name="connsiteX8" fmla="*/ 0 w 447416"/>
              <a:gd name="connsiteY8" fmla="*/ 234892 h 571165"/>
              <a:gd name="connsiteX9" fmla="*/ 223708 w 447416"/>
              <a:gd name="connsiteY9" fmla="*/ 0 h 571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7416" h="571165">
                <a:moveTo>
                  <a:pt x="223708" y="0"/>
                </a:moveTo>
                <a:cubicBezTo>
                  <a:pt x="347259" y="0"/>
                  <a:pt x="447416" y="105165"/>
                  <a:pt x="447416" y="234892"/>
                </a:cubicBezTo>
                <a:cubicBezTo>
                  <a:pt x="447416" y="299756"/>
                  <a:pt x="422377" y="358479"/>
                  <a:pt x="381894" y="400986"/>
                </a:cubicBezTo>
                <a:lnTo>
                  <a:pt x="362126" y="414980"/>
                </a:lnTo>
                <a:lnTo>
                  <a:pt x="362126" y="571165"/>
                </a:lnTo>
                <a:lnTo>
                  <a:pt x="85289" y="571165"/>
                </a:lnTo>
                <a:lnTo>
                  <a:pt x="85289" y="414979"/>
                </a:lnTo>
                <a:lnTo>
                  <a:pt x="65523" y="400986"/>
                </a:lnTo>
                <a:cubicBezTo>
                  <a:pt x="25040" y="358479"/>
                  <a:pt x="0" y="299756"/>
                  <a:pt x="0" y="234892"/>
                </a:cubicBezTo>
                <a:cubicBezTo>
                  <a:pt x="0" y="105165"/>
                  <a:pt x="100157" y="0"/>
                  <a:pt x="223708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25C3667-24E8-0D2D-7A75-AB51156FD8FE}"/>
              </a:ext>
            </a:extLst>
          </p:cNvPr>
          <p:cNvSpPr/>
          <p:nvPr/>
        </p:nvSpPr>
        <p:spPr>
          <a:xfrm flipV="1">
            <a:off x="7026390" y="3316157"/>
            <a:ext cx="447416" cy="571165"/>
          </a:xfrm>
          <a:custGeom>
            <a:avLst/>
            <a:gdLst>
              <a:gd name="connsiteX0" fmla="*/ 223708 w 447416"/>
              <a:gd name="connsiteY0" fmla="*/ 0 h 571165"/>
              <a:gd name="connsiteX1" fmla="*/ 447416 w 447416"/>
              <a:gd name="connsiteY1" fmla="*/ 234892 h 571165"/>
              <a:gd name="connsiteX2" fmla="*/ 381894 w 447416"/>
              <a:gd name="connsiteY2" fmla="*/ 400986 h 571165"/>
              <a:gd name="connsiteX3" fmla="*/ 362126 w 447416"/>
              <a:gd name="connsiteY3" fmla="*/ 414980 h 571165"/>
              <a:gd name="connsiteX4" fmla="*/ 362126 w 447416"/>
              <a:gd name="connsiteY4" fmla="*/ 571165 h 571165"/>
              <a:gd name="connsiteX5" fmla="*/ 85289 w 447416"/>
              <a:gd name="connsiteY5" fmla="*/ 571165 h 571165"/>
              <a:gd name="connsiteX6" fmla="*/ 85289 w 447416"/>
              <a:gd name="connsiteY6" fmla="*/ 414979 h 571165"/>
              <a:gd name="connsiteX7" fmla="*/ 65523 w 447416"/>
              <a:gd name="connsiteY7" fmla="*/ 400986 h 571165"/>
              <a:gd name="connsiteX8" fmla="*/ 0 w 447416"/>
              <a:gd name="connsiteY8" fmla="*/ 234892 h 571165"/>
              <a:gd name="connsiteX9" fmla="*/ 223708 w 447416"/>
              <a:gd name="connsiteY9" fmla="*/ 0 h 571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7416" h="571165">
                <a:moveTo>
                  <a:pt x="223708" y="0"/>
                </a:moveTo>
                <a:cubicBezTo>
                  <a:pt x="347259" y="0"/>
                  <a:pt x="447416" y="105165"/>
                  <a:pt x="447416" y="234892"/>
                </a:cubicBezTo>
                <a:cubicBezTo>
                  <a:pt x="447416" y="299756"/>
                  <a:pt x="422377" y="358479"/>
                  <a:pt x="381894" y="400986"/>
                </a:cubicBezTo>
                <a:lnTo>
                  <a:pt x="362126" y="414980"/>
                </a:lnTo>
                <a:lnTo>
                  <a:pt x="362126" y="571165"/>
                </a:lnTo>
                <a:lnTo>
                  <a:pt x="85289" y="571165"/>
                </a:lnTo>
                <a:lnTo>
                  <a:pt x="85289" y="414979"/>
                </a:lnTo>
                <a:lnTo>
                  <a:pt x="65523" y="400986"/>
                </a:lnTo>
                <a:cubicBezTo>
                  <a:pt x="25040" y="358479"/>
                  <a:pt x="0" y="299756"/>
                  <a:pt x="0" y="234892"/>
                </a:cubicBezTo>
                <a:cubicBezTo>
                  <a:pt x="0" y="105165"/>
                  <a:pt x="100157" y="0"/>
                  <a:pt x="223708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287D007-C3DA-2F01-9BC8-FA5D0FFDC177}"/>
              </a:ext>
            </a:extLst>
          </p:cNvPr>
          <p:cNvSpPr/>
          <p:nvPr/>
        </p:nvSpPr>
        <p:spPr>
          <a:xfrm rot="5400000" flipV="1">
            <a:off x="5521792" y="4241415"/>
            <a:ext cx="447416" cy="571165"/>
          </a:xfrm>
          <a:custGeom>
            <a:avLst/>
            <a:gdLst>
              <a:gd name="connsiteX0" fmla="*/ 223708 w 447416"/>
              <a:gd name="connsiteY0" fmla="*/ 0 h 571165"/>
              <a:gd name="connsiteX1" fmla="*/ 447416 w 447416"/>
              <a:gd name="connsiteY1" fmla="*/ 234892 h 571165"/>
              <a:gd name="connsiteX2" fmla="*/ 381894 w 447416"/>
              <a:gd name="connsiteY2" fmla="*/ 400986 h 571165"/>
              <a:gd name="connsiteX3" fmla="*/ 362126 w 447416"/>
              <a:gd name="connsiteY3" fmla="*/ 414980 h 571165"/>
              <a:gd name="connsiteX4" fmla="*/ 362126 w 447416"/>
              <a:gd name="connsiteY4" fmla="*/ 571165 h 571165"/>
              <a:gd name="connsiteX5" fmla="*/ 85289 w 447416"/>
              <a:gd name="connsiteY5" fmla="*/ 571165 h 571165"/>
              <a:gd name="connsiteX6" fmla="*/ 85289 w 447416"/>
              <a:gd name="connsiteY6" fmla="*/ 414979 h 571165"/>
              <a:gd name="connsiteX7" fmla="*/ 65523 w 447416"/>
              <a:gd name="connsiteY7" fmla="*/ 400986 h 571165"/>
              <a:gd name="connsiteX8" fmla="*/ 0 w 447416"/>
              <a:gd name="connsiteY8" fmla="*/ 234892 h 571165"/>
              <a:gd name="connsiteX9" fmla="*/ 223708 w 447416"/>
              <a:gd name="connsiteY9" fmla="*/ 0 h 571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7416" h="571165">
                <a:moveTo>
                  <a:pt x="223708" y="0"/>
                </a:moveTo>
                <a:cubicBezTo>
                  <a:pt x="347259" y="0"/>
                  <a:pt x="447416" y="105165"/>
                  <a:pt x="447416" y="234892"/>
                </a:cubicBezTo>
                <a:cubicBezTo>
                  <a:pt x="447416" y="299756"/>
                  <a:pt x="422377" y="358479"/>
                  <a:pt x="381894" y="400986"/>
                </a:cubicBezTo>
                <a:lnTo>
                  <a:pt x="362126" y="414980"/>
                </a:lnTo>
                <a:lnTo>
                  <a:pt x="362126" y="571165"/>
                </a:lnTo>
                <a:lnTo>
                  <a:pt x="85289" y="571165"/>
                </a:lnTo>
                <a:lnTo>
                  <a:pt x="85289" y="414979"/>
                </a:lnTo>
                <a:lnTo>
                  <a:pt x="65523" y="400986"/>
                </a:lnTo>
                <a:cubicBezTo>
                  <a:pt x="25040" y="358479"/>
                  <a:pt x="0" y="299756"/>
                  <a:pt x="0" y="234892"/>
                </a:cubicBezTo>
                <a:cubicBezTo>
                  <a:pt x="0" y="105165"/>
                  <a:pt x="100157" y="0"/>
                  <a:pt x="223708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lowchart: Connector 20">
            <a:extLst>
              <a:ext uri="{FF2B5EF4-FFF2-40B4-BE49-F238E27FC236}">
                <a16:creationId xmlns:a16="http://schemas.microsoft.com/office/drawing/2014/main" id="{AC1AF55C-64B9-76A3-420A-9CA498AD92FF}"/>
              </a:ext>
            </a:extLst>
          </p:cNvPr>
          <p:cNvSpPr/>
          <p:nvPr/>
        </p:nvSpPr>
        <p:spPr>
          <a:xfrm>
            <a:off x="5083690" y="2698407"/>
            <a:ext cx="1590704" cy="1509623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b="1" dirty="0">
                <a:solidFill>
                  <a:schemeClr val="tx1"/>
                </a:solidFill>
                <a:latin typeface="Noto IKEA Latin" panose="020B0502040504020204" pitchFamily="34" charset="0"/>
              </a:rPr>
              <a:t>Ledning</a:t>
            </a:r>
            <a:endParaRPr lang="en-US" sz="1400" b="1" dirty="0">
              <a:solidFill>
                <a:schemeClr val="tx1"/>
              </a:solidFill>
              <a:latin typeface="Noto IKEA Latin" panose="020B050204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3F80B8-5D1D-D10C-0F5B-03B7C57DA238}"/>
              </a:ext>
            </a:extLst>
          </p:cNvPr>
          <p:cNvSpPr txBox="1"/>
          <p:nvPr/>
        </p:nvSpPr>
        <p:spPr>
          <a:xfrm>
            <a:off x="206219" y="3703124"/>
            <a:ext cx="304460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latin typeface="Noto IKEA Latin" panose="020B0502040504020204" pitchFamily="34" charset="0"/>
              </a:rPr>
              <a:t>Reservkraft &amp; alternativa energikällor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latin typeface="Noto IKEA Latin" panose="020B0502040504020204" pitchFamily="34" charset="0"/>
              </a:rPr>
              <a:t>Dricksvattenförsörjning, nödvattentankar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latin typeface="Noto IKEA Latin" panose="020B0502040504020204" pitchFamily="34" charset="0"/>
              </a:rPr>
              <a:t>Akut underhåll &amp; reparationer kopplat till fastighetens drift &amp; 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latin typeface="Noto IKEA Latin" panose="020B0502040504020204" pitchFamily="34" charset="0"/>
              </a:rPr>
              <a:t>Koordinera transporter/logistik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latin typeface="Noto IKEA Latin" panose="020B0502040504020204" pitchFamily="34" charset="0"/>
              </a:rPr>
              <a:t>Lokalkännedom om bygden</a:t>
            </a:r>
          </a:p>
          <a:p>
            <a:endParaRPr lang="en-US" sz="1200" dirty="0">
              <a:latin typeface="Noto IKEA Latin" panose="020B050204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32D4E-563A-1114-9283-2E098E400696}"/>
              </a:ext>
            </a:extLst>
          </p:cNvPr>
          <p:cNvSpPr txBox="1"/>
          <p:nvPr/>
        </p:nvSpPr>
        <p:spPr>
          <a:xfrm>
            <a:off x="206219" y="1482765"/>
            <a:ext cx="304460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latin typeface="Noto IKEA Latin" panose="020B0502040504020204" pitchFamily="34" charset="0"/>
              </a:rPr>
              <a:t>Livsmedelsäkerhet &amp; hygien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latin typeface="Noto IKEA Latin" panose="020B0502040504020204" pitchFamily="34" charset="0"/>
              </a:rPr>
              <a:t>Hantera leverans/lagerhållning av förnödenheter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latin typeface="Noto IKEA Latin" panose="020B0502040504020204" pitchFamily="34" charset="0"/>
              </a:rPr>
              <a:t>Ansvar för daglig städning av lokaler, avfall &amp; återvinning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latin typeface="Noto IKEA Latin" panose="020B0502040504020204" pitchFamily="34" charset="0"/>
              </a:rPr>
              <a:t>Hanterar bespisning av varm dryck och ev tilltugg</a:t>
            </a:r>
            <a:endParaRPr lang="en-US" sz="1200" dirty="0">
              <a:latin typeface="Noto IKEA Latin" panose="020B050204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11396F-4E67-0351-6A77-8C2528B4D736}"/>
              </a:ext>
            </a:extLst>
          </p:cNvPr>
          <p:cNvSpPr txBox="1"/>
          <p:nvPr/>
        </p:nvSpPr>
        <p:spPr>
          <a:xfrm>
            <a:off x="8488387" y="1355163"/>
            <a:ext cx="304460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latin typeface="Noto IKEA Latin" panose="020B0502040504020204" pitchFamily="34" charset="0"/>
              </a:rPr>
              <a:t>Grundläggande och avancerad första hjälpen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latin typeface="Noto IKEA Latin" panose="020B0502040504020204" pitchFamily="34" charset="0"/>
              </a:rPr>
              <a:t>Ge enklare psykologiskt stöd och rådgivning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latin typeface="Noto IKEA Latin" panose="020B0502040504020204" pitchFamily="34" charset="0"/>
              </a:rPr>
              <a:t>Samarbeta med vårdpersonal och andra stödresurser</a:t>
            </a:r>
          </a:p>
          <a:p>
            <a:endParaRPr lang="en-US" sz="1200" dirty="0">
              <a:latin typeface="Noto IKEA Latin" panose="020B05020405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B40404-29E2-0E56-9AB1-A4FB18E06038}"/>
              </a:ext>
            </a:extLst>
          </p:cNvPr>
          <p:cNvSpPr txBox="1"/>
          <p:nvPr/>
        </p:nvSpPr>
        <p:spPr>
          <a:xfrm>
            <a:off x="8464813" y="3611070"/>
            <a:ext cx="366833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latin typeface="Noto IKEA Latin" panose="020B0502040504020204" pitchFamily="34" charset="0"/>
              </a:rPr>
              <a:t>Säkerställa fungerande kontakt med SOS (112)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latin typeface="Noto IKEA Latin" panose="020B0502040504020204" pitchFamily="34" charset="0"/>
              </a:rPr>
              <a:t>Säkerställa kontakt med kommunal krisledning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latin typeface="Noto IKEA Latin" panose="020B0502040504020204" pitchFamily="34" charset="0"/>
              </a:rPr>
              <a:t>Bemöta frågor från besökare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latin typeface="Noto IKEA Latin" panose="020B0502040504020204" pitchFamily="34" charset="0"/>
              </a:rPr>
              <a:t>Hantera Rakel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latin typeface="Noto IKEA Latin" panose="020B0502040504020204" pitchFamily="34" charset="0"/>
              </a:rPr>
              <a:t>Hantera frågor kopplade till mobiltelefoni, internet &amp; wifi</a:t>
            </a:r>
          </a:p>
          <a:p>
            <a:endParaRPr lang="en-US" sz="1200" dirty="0">
              <a:latin typeface="Noto IKEA Latin" panose="020B0502040504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E960C8F-68C4-1DC9-26CE-2F16F63C4322}"/>
              </a:ext>
            </a:extLst>
          </p:cNvPr>
          <p:cNvSpPr txBox="1"/>
          <p:nvPr/>
        </p:nvSpPr>
        <p:spPr>
          <a:xfrm>
            <a:off x="3385710" y="5656699"/>
            <a:ext cx="81761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latin typeface="Noto IKEA Latin" panose="020B0502040504020204" pitchFamily="34" charset="0"/>
              </a:rPr>
              <a:t>Initiera uppstart. Leda &amp; fördela arbetet på Trygghetspunkten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latin typeface="Noto IKEA Latin" panose="020B0502040504020204" pitchFamily="34" charset="0"/>
              </a:rPr>
              <a:t>Schemalägga personal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latin typeface="Noto IKEA Latin" panose="020B0502040504020204" pitchFamily="34" charset="0"/>
              </a:rPr>
              <a:t>Rapportera lägesbild från trygghetspunkten till kommunens krisledning och omsätta beslut från kommunens krisledning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latin typeface="Noto IKEA Latin" panose="020B0502040504020204" pitchFamily="34" charset="0"/>
              </a:rPr>
              <a:t>Säkerställa nödvändiga resurser när det gäller personal och material. Vid behov begära förstärkning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latin typeface="Noto IKEA Latin" panose="020B0502040504020204" pitchFamily="34" charset="0"/>
              </a:rPr>
              <a:t>Kontinuerligt utvärdera arbetet och följa upp läget</a:t>
            </a:r>
            <a:endParaRPr lang="en-US" sz="1200" dirty="0">
              <a:latin typeface="Noto IKEA Latin" panose="020B0502040504020204" pitchFamily="34" charset="0"/>
            </a:endParaRPr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0B76A5F7-B9D9-902D-CED7-2213B51ECABA}"/>
              </a:ext>
            </a:extLst>
          </p:cNvPr>
          <p:cNvSpPr/>
          <p:nvPr/>
        </p:nvSpPr>
        <p:spPr>
          <a:xfrm>
            <a:off x="2351314" y="5784980"/>
            <a:ext cx="1004287" cy="858915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00" b="1" dirty="0">
                <a:solidFill>
                  <a:schemeClr val="tx1"/>
                </a:solidFill>
                <a:latin typeface="Noto IKEA Latin" panose="020B0502040504020204" pitchFamily="34" charset="0"/>
              </a:rPr>
              <a:t>Ledning</a:t>
            </a:r>
            <a:endParaRPr lang="en-US" sz="900" b="1" dirty="0">
              <a:solidFill>
                <a:schemeClr val="tx1"/>
              </a:solidFill>
              <a:latin typeface="Noto IKEA Latin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507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2A465-C5F8-2E13-35BA-9962454D5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4DFB20-24EB-AC28-A935-69AEE5842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1" y="77451"/>
            <a:ext cx="12063369" cy="670309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sv-SE" sz="3600" dirty="0">
                <a:latin typeface="Noto IKEA Latin" panose="020B0502040504020204" pitchFamily="34" charset="0"/>
              </a:rPr>
              <a:t>                           Hur kan vi hjälpas åt?</a:t>
            </a:r>
            <a:endParaRPr lang="en-US" sz="3600" dirty="0">
              <a:latin typeface="Noto IKEA Latin" panose="020B050204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E88683-09EE-1487-CCF9-41C383967663}"/>
              </a:ext>
            </a:extLst>
          </p:cNvPr>
          <p:cNvSpPr txBox="1"/>
          <p:nvPr/>
        </p:nvSpPr>
        <p:spPr>
          <a:xfrm>
            <a:off x="262310" y="1748697"/>
            <a:ext cx="49400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>
                <a:latin typeface="Noto IKEA Latin" panose="020B0502040504020204" pitchFamily="34" charset="0"/>
              </a:rPr>
              <a:t>Vilka kunskaper har du idag?</a:t>
            </a:r>
          </a:p>
          <a:p>
            <a:endParaRPr lang="sv-SE" sz="2400" dirty="0">
              <a:latin typeface="Noto IKEA Latin" panose="020B050204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>
                <a:latin typeface="Noto IKEA Latin" panose="020B0502040504020204" pitchFamily="34" charset="0"/>
              </a:rPr>
              <a:t>Vilken kunskap kan du skaffa dig?</a:t>
            </a:r>
          </a:p>
          <a:p>
            <a:endParaRPr lang="sv-SE" sz="2400" dirty="0">
              <a:latin typeface="Noto IKEA Latin" panose="020B0502040504020204" pitchFamily="34" charset="0"/>
            </a:endParaRPr>
          </a:p>
          <a:p>
            <a:endParaRPr lang="en-US" dirty="0">
              <a:latin typeface="Noto IKEA Latin" panose="020B0502040504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FFFE645-24EB-D919-DE11-6F9BF0FAE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1175" y="1074344"/>
            <a:ext cx="5819775" cy="501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069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D91C8-94FD-76EB-21BB-EE27FE7FE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latin typeface="Noto IKEA Latin" panose="020B0502040504020204" pitchFamily="34" charset="0"/>
              </a:rPr>
              <a:t>Var kan du bidra?</a:t>
            </a:r>
            <a:endParaRPr lang="en-US" dirty="0">
              <a:latin typeface="Noto IKEA Latin" panose="020B050204050402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0BA3CE3-4C0C-B476-469A-76C4AFFEFD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7057559"/>
              </p:ext>
            </p:extLst>
          </p:nvPr>
        </p:nvGraphicFramePr>
        <p:xfrm>
          <a:off x="321514" y="2490855"/>
          <a:ext cx="10515600" cy="397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44202042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82655887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40928238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796788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v-SE" dirty="0">
                          <a:latin typeface="Noto IKEA Latin" panose="020B0502040504020204" pitchFamily="34" charset="0"/>
                        </a:rPr>
                        <a:t>Mat, vatten &amp; </a:t>
                      </a:r>
                    </a:p>
                    <a:p>
                      <a:pPr algn="ctr"/>
                      <a:r>
                        <a:rPr lang="sv-SE" dirty="0">
                          <a:latin typeface="Noto IKEA Latin" panose="020B0502040504020204" pitchFamily="34" charset="0"/>
                        </a:rPr>
                        <a:t>lokalvård</a:t>
                      </a:r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>
                          <a:latin typeface="Noto IKEA Latin" panose="020B0502040504020204" pitchFamily="34" charset="0"/>
                        </a:rPr>
                        <a:t>Första hjälpen &amp; Krisstöd</a:t>
                      </a:r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>
                          <a:latin typeface="Noto IKEA Latin" panose="020B0502040504020204" pitchFamily="34" charset="0"/>
                        </a:rPr>
                        <a:t>Teknik &amp; Reparation</a:t>
                      </a:r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>
                          <a:latin typeface="Noto IKEA Latin" panose="020B0502040504020204" pitchFamily="34" charset="0"/>
                        </a:rPr>
                        <a:t>Kommunikation</a:t>
                      </a:r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2893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b="1" dirty="0">
                          <a:latin typeface="Noto IKEA Latin" panose="020B0502040504020204" pitchFamily="34" charset="0"/>
                        </a:rPr>
                        <a:t>Marie</a:t>
                      </a:r>
                      <a:r>
                        <a:rPr lang="sv-SE" dirty="0">
                          <a:latin typeface="Noto IKEA Latin" panose="020B0502040504020204" pitchFamily="34" charset="0"/>
                        </a:rPr>
                        <a:t> </a:t>
                      </a:r>
                      <a:r>
                        <a:rPr lang="sv-SE" b="1" dirty="0">
                          <a:latin typeface="Noto IKEA Latin" panose="020B0502040504020204" pitchFamily="34" charset="0"/>
                        </a:rPr>
                        <a:t>Lundin</a:t>
                      </a:r>
                      <a:endParaRPr lang="en-US" b="1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b="1" dirty="0">
                          <a:latin typeface="Noto IKEA Latin" panose="020B0502040504020204" pitchFamily="34" charset="0"/>
                        </a:rPr>
                        <a:t>Stefan Friman</a:t>
                      </a:r>
                      <a:endParaRPr lang="en-US" b="1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107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>
                          <a:latin typeface="Noto IKEA Latin" panose="020B0502040504020204" pitchFamily="34" charset="0"/>
                        </a:rPr>
                        <a:t>Kenny Dahl</a:t>
                      </a:r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>
                          <a:latin typeface="Noto IKEA Latin" panose="020B0502040504020204" pitchFamily="34" charset="0"/>
                        </a:rPr>
                        <a:t>Kenny Dahl</a:t>
                      </a:r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>
                          <a:latin typeface="Noto IKEA Latin" panose="020B0502040504020204" pitchFamily="34" charset="0"/>
                        </a:rPr>
                        <a:t>Frank Lundin</a:t>
                      </a:r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>
                          <a:latin typeface="Noto IKEA Latin" panose="020B0502040504020204" pitchFamily="34" charset="0"/>
                        </a:rPr>
                        <a:t>Gunnar Larsson</a:t>
                      </a:r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648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>
                          <a:latin typeface="Noto IKEA Latin" panose="020B0502040504020204" pitchFamily="34" charset="0"/>
                        </a:rPr>
                        <a:t>Johanna Nejdorff</a:t>
                      </a:r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>
                          <a:latin typeface="Noto IKEA Latin" panose="020B0502040504020204" pitchFamily="34" charset="0"/>
                        </a:rPr>
                        <a:t>Pelle Simon</a:t>
                      </a:r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>
                          <a:latin typeface="Noto IKEA Latin" panose="020B0502040504020204" pitchFamily="34" charset="0"/>
                        </a:rPr>
                        <a:t>Ulf Dahl</a:t>
                      </a:r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>
                          <a:latin typeface="Noto IKEA Latin" panose="020B0502040504020204" pitchFamily="34" charset="0"/>
                        </a:rPr>
                        <a:t>Kenny Dahl</a:t>
                      </a:r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981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>
                          <a:latin typeface="Noto IKEA Latin" panose="020B0502040504020204" pitchFamily="34" charset="0"/>
                        </a:rPr>
                        <a:t>Jan-Erik Andersson</a:t>
                      </a:r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>
                          <a:latin typeface="Noto IKEA Latin" panose="020B0502040504020204" pitchFamily="34" charset="0"/>
                        </a:rPr>
                        <a:t>Jan-Erik Andersson</a:t>
                      </a:r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>
                          <a:latin typeface="Noto IKEA Latin" panose="020B0502040504020204" pitchFamily="34" charset="0"/>
                        </a:rPr>
                        <a:t>Micke Svensson</a:t>
                      </a:r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>
                          <a:latin typeface="Noto IKEA Latin" panose="020B0502040504020204" pitchFamily="34" charset="0"/>
                        </a:rPr>
                        <a:t>Johanna Nejdorff</a:t>
                      </a:r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237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>
                          <a:latin typeface="Noto IKEA Latin" panose="020B0502040504020204" pitchFamily="34" charset="0"/>
                        </a:rPr>
                        <a:t>Micke Svensson</a:t>
                      </a:r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>
                          <a:latin typeface="Noto IKEA Latin" panose="020B0502040504020204" pitchFamily="34" charset="0"/>
                        </a:rPr>
                        <a:t>Carina Karlsson</a:t>
                      </a:r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>
                          <a:latin typeface="Noto IKEA Latin" panose="020B0502040504020204" pitchFamily="34" charset="0"/>
                        </a:rPr>
                        <a:t>Anna Rosander</a:t>
                      </a:r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740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>
                          <a:latin typeface="Noto IKEA Latin" panose="020B0502040504020204" pitchFamily="34" charset="0"/>
                        </a:rPr>
                        <a:t>Carina Karlsson</a:t>
                      </a:r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>
                          <a:latin typeface="Noto IKEA Latin" panose="020B0502040504020204" pitchFamily="34" charset="0"/>
                        </a:rPr>
                        <a:t>Gunilla Friman</a:t>
                      </a:r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8970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>
                          <a:latin typeface="Noto IKEA Latin" panose="020B0502040504020204" pitchFamily="34" charset="0"/>
                        </a:rPr>
                        <a:t>Marie Lundin</a:t>
                      </a:r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09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>
                          <a:latin typeface="Noto IKEA Latin" panose="020B0502040504020204" pitchFamily="34" charset="0"/>
                        </a:rPr>
                        <a:t>Marjo Savolainen</a:t>
                      </a:r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235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Noto IKEA Latin" panose="020B0502040504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941309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84FCBA4-0153-3808-0D83-8D58E3E9A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7132" y="103517"/>
            <a:ext cx="2674728" cy="227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855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D4D372-F284-6B7E-6FF7-3467A22CA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551" y="325369"/>
            <a:ext cx="5589917" cy="1956841"/>
          </a:xfrm>
        </p:spPr>
        <p:txBody>
          <a:bodyPr anchor="b">
            <a:normAutofit/>
          </a:bodyPr>
          <a:lstStyle/>
          <a:p>
            <a:r>
              <a:rPr lang="sv-SE" sz="5400" dirty="0"/>
              <a:t>...hur går vi vidare?</a:t>
            </a:r>
            <a:endParaRPr lang="en-US" sz="5400" dirty="0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AECC9-8061-BF48-1B6E-5B55245C8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sv-SE" sz="2200"/>
              <a:t>Grupper träffas?</a:t>
            </a:r>
          </a:p>
          <a:p>
            <a:r>
              <a:rPr lang="sv-SE" sz="2200"/>
              <a:t>Har vi tänkt på allt? Övning?</a:t>
            </a:r>
          </a:p>
          <a:p>
            <a:r>
              <a:rPr lang="sv-SE" sz="2200"/>
              <a:t>Hur håller vi detta vid liv?</a:t>
            </a:r>
          </a:p>
          <a:p>
            <a:r>
              <a:rPr lang="sv-SE" sz="2200"/>
              <a:t>Samverkan?</a:t>
            </a:r>
          </a:p>
          <a:p>
            <a:r>
              <a:rPr lang="sv-SE" sz="2200"/>
              <a:t>....?</a:t>
            </a:r>
            <a:endParaRPr lang="en-US" sz="22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210205-D3D8-914E-0F0C-8AD0E92A6F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734" r="21338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68401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f945650-ec40-41a9-9362-7e2addda4452}" enabled="1" method="Standard" siteId="{a33c6ac4-a52e-45c5-af07-b972df9bd004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1195</TotalTime>
  <Words>461</Words>
  <Application>Microsoft Office PowerPoint</Application>
  <PresentationFormat>Widescreen</PresentationFormat>
  <Paragraphs>113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Noto IKEA Latin</vt:lpstr>
      <vt:lpstr>Office Theme</vt:lpstr>
      <vt:lpstr>Trygghetspunkt Vrankunge</vt:lpstr>
      <vt:lpstr>Vad har hänt sedan Beredskapsmötet 20/5 2025? </vt:lpstr>
      <vt:lpstr>Vad ska vår Trygghetspunkt erbjuda?</vt:lpstr>
      <vt:lpstr>Hemberedskap är grunden </vt:lpstr>
      <vt:lpstr>PowerPoint Presentation</vt:lpstr>
      <vt:lpstr>PowerPoint Presentation</vt:lpstr>
      <vt:lpstr>Var kan du bidra?</vt:lpstr>
      <vt:lpstr>...hur går vi vidare?</vt:lpstr>
    </vt:vector>
  </TitlesOfParts>
  <Company>INGKA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Marjo Savolainen</dc:creator>
  <cp:lastModifiedBy>Marjo Savolainen</cp:lastModifiedBy>
  <cp:revision>57</cp:revision>
  <dcterms:created xsi:type="dcterms:W3CDTF">2026-01-04T14:32:50Z</dcterms:created>
  <dcterms:modified xsi:type="dcterms:W3CDTF">2026-01-26T06:25:07Z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Theme:8</vt:lpwstr>
  </property>
  <property fmtid="{D5CDD505-2E9C-101B-9397-08002B2CF9AE}" pid="3" name="ClassificationContentMarkingFooterText">
    <vt:lpwstr>Internal</vt:lpwstr>
  </property>
</Properties>
</file>